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2"/>
  </p:handout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896" autoAdjust="0"/>
  </p:normalViewPr>
  <p:slideViewPr>
    <p:cSldViewPr snapToGrid="0" snapToObjects="1">
      <p:cViewPr>
        <p:scale>
          <a:sx n="77" d="100"/>
          <a:sy n="77" d="100"/>
        </p:scale>
        <p:origin x="-11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BAAE-4C89-E34C-9222-74A4486ADE4D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E5289-0B1C-094E-9088-8C6A36311B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685213"/>
            <a:ext cx="29718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9834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5869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83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34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98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316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724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355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363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577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624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595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19DED-3F16-FB4D-8C7C-78D265CDAB6E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63D16-966E-4E4A-B795-BF5CC589D6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723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peechlogix.com" TargetMode="External"/><Relationship Id="rId4" Type="http://schemas.openxmlformats.org/officeDocument/2006/relationships/hyperlink" Target="mailto:info@speechlog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6-09-24 at 11.15.0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09869"/>
            <a:ext cx="9144000" cy="46329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964" y="376809"/>
            <a:ext cx="832358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Myriad Pro Light" pitchFamily="34" charset="0"/>
              </a:rPr>
              <a:t>SPEECHBILL CALL ACCOUNTING SOLUTION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Myriad Pro Light" pitchFamily="34" charset="0"/>
            </a:endParaRPr>
          </a:p>
        </p:txBody>
      </p:sp>
      <p:pic>
        <p:nvPicPr>
          <p:cNvPr id="5" name="Picture 4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146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914400"/>
            <a:ext cx="81534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914400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pic>
        <p:nvPicPr>
          <p:cNvPr id="13" name="Picture 12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pic>
        <p:nvPicPr>
          <p:cNvPr id="16" name="Picture 15" descr="contact_cen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03401"/>
            <a:ext cx="9144000" cy="31437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660" y="4271858"/>
            <a:ext cx="49318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Easy and user friendly Web interface</a:t>
            </a:r>
            <a:endParaRPr lang="en-US" dirty="0"/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Optimize Telecom </a:t>
            </a:r>
            <a:r>
              <a:rPr lang="en-US" dirty="0" smtClean="0"/>
              <a:t>Rates</a:t>
            </a:r>
            <a:endParaRPr lang="en-US" dirty="0" smtClean="0"/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Increased </a:t>
            </a:r>
            <a:r>
              <a:rPr lang="en-US" dirty="0" smtClean="0"/>
              <a:t>productivity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Allocate &amp; Analyze Cost of Telephone usage Branch/Department/Project </a:t>
            </a:r>
            <a:r>
              <a:rPr lang="en-US" dirty="0" smtClean="0"/>
              <a:t>Hierarchy</a:t>
            </a:r>
            <a:endParaRPr lang="en-US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388700" y="4239271"/>
            <a:ext cx="4755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Track </a:t>
            </a:r>
            <a:r>
              <a:rPr lang="en-US" dirty="0" smtClean="0"/>
              <a:t>Efficiency</a:t>
            </a:r>
            <a:endParaRPr lang="en-US" dirty="0" smtClean="0"/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Standard </a:t>
            </a:r>
            <a:r>
              <a:rPr lang="en-US" dirty="0" smtClean="0"/>
              <a:t>telecom Tariff of Multiple Countries Supported.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Customizable Tariff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Improve Customer Support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/>
              <a:t>Identify Fraudulent telecom usage. 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Advantages and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Features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62" y="336423"/>
            <a:ext cx="7018638" cy="466767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Call </a:t>
            </a:r>
            <a:r>
              <a:rPr lang="en-US" sz="3200" b="1" dirty="0" smtClean="0"/>
              <a:t>Data </a:t>
            </a:r>
            <a:r>
              <a:rPr lang="en-US" sz="3200" b="1" dirty="0" smtClean="0"/>
              <a:t>Analysis-Dashboards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1551"/>
            <a:ext cx="3842951" cy="2625811"/>
          </a:xfrm>
        </p:spPr>
        <p:txBody>
          <a:bodyPr>
            <a:normAutofit/>
          </a:bodyPr>
          <a:lstStyle/>
          <a:p>
            <a:r>
              <a:rPr lang="en-US" sz="1800" dirty="0" smtClean="0"/>
              <a:t>Dynamic Dashboards</a:t>
            </a:r>
            <a:endParaRPr lang="en-US" sz="1800" dirty="0"/>
          </a:p>
          <a:p>
            <a:r>
              <a:rPr lang="en-US" sz="1800" dirty="0" smtClean="0"/>
              <a:t>Top Duration graph</a:t>
            </a:r>
          </a:p>
          <a:p>
            <a:r>
              <a:rPr lang="en-US" sz="1800" dirty="0" smtClean="0"/>
              <a:t>Top Cost graph</a:t>
            </a:r>
          </a:p>
          <a:p>
            <a:r>
              <a:rPr lang="en-US" sz="1800" dirty="0" smtClean="0"/>
              <a:t>Frequent Callers </a:t>
            </a:r>
          </a:p>
          <a:p>
            <a:r>
              <a:rPr lang="en-US" sz="1800" dirty="0" smtClean="0"/>
              <a:t>Top call Traffic </a:t>
            </a:r>
          </a:p>
          <a:p>
            <a:r>
              <a:rPr lang="en-US" sz="1800" dirty="0" smtClean="0"/>
              <a:t>Hierarchy Graphs</a:t>
            </a:r>
          </a:p>
          <a:p>
            <a:r>
              <a:rPr lang="en-US" sz="1800" dirty="0" smtClean="0"/>
              <a:t>Total Cost </a:t>
            </a:r>
            <a:r>
              <a:rPr lang="en-US" sz="1800" dirty="0" smtClean="0"/>
              <a:t>&amp; </a:t>
            </a:r>
            <a:r>
              <a:rPr lang="en-US" sz="1800" dirty="0" smtClean="0"/>
              <a:t>Duration graphs</a:t>
            </a:r>
          </a:p>
        </p:txBody>
      </p:sp>
      <p:pic>
        <p:nvPicPr>
          <p:cNvPr id="12" name="Picture 11" descr="DashBoardOv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1682" y="1226945"/>
            <a:ext cx="4407540" cy="4899218"/>
          </a:xfrm>
          <a:prstGeom prst="rect">
            <a:avLst/>
          </a:prstGeom>
        </p:spPr>
      </p:pic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9" name="Rectangle 8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293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07770" y="3636071"/>
            <a:ext cx="8266673" cy="2542317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/>
              <a:t>Call reports from SPEECHBILL will provide all the detailed information and analysis of the calls .  </a:t>
            </a:r>
          </a:p>
          <a:p>
            <a:pPr algn="just"/>
            <a:r>
              <a:rPr lang="en-US" sz="1800" dirty="0" smtClean="0"/>
              <a:t>Detailed reports based on Employee, Branches , Departments , Extension numbers, Trunk numbers </a:t>
            </a:r>
            <a:r>
              <a:rPr lang="en-US" sz="1800" dirty="0" smtClean="0"/>
              <a:t>etc. </a:t>
            </a:r>
            <a:r>
              <a:rPr lang="en-US" sz="1800" dirty="0" smtClean="0"/>
              <a:t>are possible. </a:t>
            </a:r>
          </a:p>
          <a:p>
            <a:pPr algn="just"/>
            <a:r>
              <a:rPr lang="en-US" sz="1800" dirty="0" smtClean="0"/>
              <a:t>Frequent call Analysis reports are provided for analyzing the most frequent callers to or from extensions. </a:t>
            </a:r>
          </a:p>
          <a:p>
            <a:pPr algn="just"/>
            <a:r>
              <a:rPr lang="en-US" sz="1800" dirty="0" smtClean="0"/>
              <a:t>Hierarchy call reports are easy tools for analyzing the call cost based on Cost centers and Projects. </a:t>
            </a:r>
          </a:p>
        </p:txBody>
      </p:sp>
      <p:pic>
        <p:nvPicPr>
          <p:cNvPr id="8" name="Picture 7" descr="Screen Shot 2016-09-24 at 4.02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355" y="1061429"/>
            <a:ext cx="8686799" cy="242317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Call Data Analysis-Reports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3" name="Rectangle 12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842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creen Shot 2016-09-24 at 4.06.3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86" b="3886"/>
          <a:stretch>
            <a:fillRect/>
          </a:stretch>
        </p:blipFill>
        <p:spPr>
          <a:xfrm>
            <a:off x="506628" y="1241847"/>
            <a:ext cx="8229600" cy="45259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Detailed Employee’s Call Report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1" name="Rectangle 10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101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Employee’s Summary Report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9" name="Rectangle 8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745" y="1398630"/>
            <a:ext cx="7975099" cy="392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5615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Frequent Call Analysis Report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0" name="Rectangle 9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7192" y="1210962"/>
            <a:ext cx="7255696" cy="466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7487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creen Shot 2016-09-24 at 4.23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202" y="1346810"/>
            <a:ext cx="8686800" cy="358455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Hierarchy Call Report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9" name="Rectangle 8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345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9-24 at 4.34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3372" y="1129550"/>
            <a:ext cx="5939868" cy="329122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32462" y="336423"/>
            <a:ext cx="7018638" cy="466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Deployment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0" name="Rectangle 9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107" y="4541230"/>
            <a:ext cx="6486082" cy="1716289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 smtClean="0"/>
              <a:t>SpeechBill</a:t>
            </a:r>
            <a:r>
              <a:rPr lang="en-US" dirty="0" smtClean="0"/>
              <a:t> </a:t>
            </a:r>
            <a:r>
              <a:rPr lang="en-US" dirty="0" smtClean="0"/>
              <a:t>works </a:t>
            </a:r>
            <a:r>
              <a:rPr lang="en-US" dirty="0" smtClean="0"/>
              <a:t>with most of the PBX systems like Avaya, Cisco , Nortel, Openscape Unify and many more……</a:t>
            </a:r>
          </a:p>
          <a:p>
            <a:r>
              <a:rPr lang="en-US" dirty="0" smtClean="0"/>
              <a:t>Easy and fast deployment </a:t>
            </a:r>
          </a:p>
          <a:p>
            <a:r>
              <a:rPr lang="en-US" dirty="0" smtClean="0"/>
              <a:t>Utility </a:t>
            </a:r>
            <a:r>
              <a:rPr lang="en-US" dirty="0" smtClean="0"/>
              <a:t>Software, </a:t>
            </a:r>
            <a:r>
              <a:rPr lang="en-US" dirty="0" smtClean="0"/>
              <a:t>utility tools provided with SpeechBill for checking CDR output from PBX.</a:t>
            </a:r>
          </a:p>
          <a:p>
            <a:r>
              <a:rPr lang="en-US" dirty="0" smtClean="0"/>
              <a:t>CDR through LAN (TCP/IP)  and Serial port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supported.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9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09539" y="620714"/>
            <a:ext cx="832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Thank you…</a:t>
            </a:r>
          </a:p>
        </p:txBody>
      </p:sp>
      <p:pic>
        <p:nvPicPr>
          <p:cNvPr id="4813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71600"/>
            <a:ext cx="3206751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071939" y="2277836"/>
            <a:ext cx="435768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Contact Details: </a:t>
            </a: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www.voxspectrum.com/vox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3" name="Picture 12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60" y="6012308"/>
            <a:ext cx="2514600" cy="67962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0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7" name="Rectangle 16"/>
          <p:cNvSpPr/>
          <p:nvPr/>
        </p:nvSpPr>
        <p:spPr>
          <a:xfrm>
            <a:off x="0" y="46636"/>
            <a:ext cx="9144000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658760" y="6352119"/>
            <a:ext cx="6485240" cy="0"/>
          </a:xfrm>
          <a:prstGeom prst="line">
            <a:avLst/>
          </a:prstGeom>
          <a:ln w="47625">
            <a:solidFill>
              <a:schemeClr val="bg1">
                <a:lumMod val="65000"/>
              </a:schemeClr>
            </a:solidFill>
          </a:ln>
          <a:effectLst>
            <a:outerShdw blurRad="50800" dist="25400" dir="5400000" algn="ctr" rotWithShape="0">
              <a:srgbClr val="FFC000">
                <a:alpha val="5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04000" y="396000"/>
            <a:ext cx="832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Verdana" pitchFamily="34" charset="0"/>
              </a:rPr>
              <a:t>Thank you…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071939" y="2062393"/>
            <a:ext cx="435768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Contact Details: </a:t>
            </a:r>
            <a:endParaRPr lang="en-US" sz="140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4"/>
              </a:rPr>
              <a:t>info@speechlogix.com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5"/>
              </a:rPr>
              <a:t>www.speechlogix.com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98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20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224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Call Data Analysis-Dashboards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ACVox</dc:title>
  <dc:creator>Abdul Rasheed</dc:creator>
  <cp:lastModifiedBy>nedal shahin</cp:lastModifiedBy>
  <cp:revision>35</cp:revision>
  <dcterms:created xsi:type="dcterms:W3CDTF">2016-09-24T05:23:14Z</dcterms:created>
  <dcterms:modified xsi:type="dcterms:W3CDTF">2016-10-06T02:49:17Z</dcterms:modified>
</cp:coreProperties>
</file>